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297" r:id="rId6"/>
    <p:sldId id="337" r:id="rId7"/>
    <p:sldId id="323" r:id="rId8"/>
    <p:sldId id="324" r:id="rId9"/>
    <p:sldId id="325" r:id="rId10"/>
    <p:sldId id="338" r:id="rId11"/>
    <p:sldId id="326" r:id="rId12"/>
    <p:sldId id="327" r:id="rId13"/>
    <p:sldId id="328" r:id="rId14"/>
    <p:sldId id="329" r:id="rId15"/>
    <p:sldId id="330" r:id="rId16"/>
    <p:sldId id="331" r:id="rId17"/>
    <p:sldId id="304" r:id="rId18"/>
    <p:sldId id="332" r:id="rId19"/>
    <p:sldId id="333" r:id="rId20"/>
    <p:sldId id="33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FCB7-A991-4B4C-B215-0BD2C0F0892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59B5C-5DF4-405B-BCEB-4E315D1D5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9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0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46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98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05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24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6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0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0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8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6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1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53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74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9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464" y="1487424"/>
            <a:ext cx="9144000" cy="14982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rtl="1"/>
            <a:r>
              <a:rPr lang="fa-IR" sz="4000" kern="2000" dirty="0">
                <a:cs typeface="B Yagut" pitchFamily="2" charset="-78"/>
              </a:rPr>
              <a:t>قانون کار، قوانین بین المللی سازمانها و ارگانهای ارائه دهنده خدمات مرتبط با برنامه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71600" y="3468624"/>
            <a:ext cx="9564624" cy="7010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20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(وزارت کار</a:t>
            </a:r>
            <a:r>
              <a:rPr kumimoji="0" lang="fa-IR" sz="2400" b="0" i="0" u="none" strike="noStrike" kern="20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و امور اجتماعی، وزارت بهداشت درمان و آموزش پزشکی و صندوق اجتماعی)</a:t>
            </a:r>
            <a:endParaRPr kumimoji="0" lang="fa-IR" sz="2400" b="0" i="0" u="none" strike="noStrike" kern="20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2224" y="4383024"/>
            <a:ext cx="9144000" cy="1498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4000" kern="2000" dirty="0">
                <a:cs typeface="B Yagut" pitchFamily="2" charset="-78"/>
              </a:rPr>
              <a:t>بهداشت حرفه‌ای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520" y="6019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4"/>
    </mc:Choice>
    <mc:Fallback xmlns="">
      <p:transition spd="slow" advTm="2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5" y="1325217"/>
            <a:ext cx="11290852" cy="4518991"/>
          </a:xfrm>
        </p:spPr>
        <p:txBody>
          <a:bodyPr>
            <a:noAutofit/>
          </a:bodyPr>
          <a:lstStyle/>
          <a:p>
            <a:pPr lvl="1" algn="r" rtl="1"/>
            <a:r>
              <a:rPr lang="ar-SA" sz="2800" b="1" dirty="0">
                <a:cs typeface="B Yagut" panose="00000400000000000000" pitchFamily="2" charset="-78"/>
              </a:rPr>
              <a:t>مرکز تحقیقات ملی بهداشت و ایمنی شغلی</a:t>
            </a:r>
            <a:r>
              <a:rPr lang="fa-IR" sz="2800" dirty="0">
                <a:cs typeface="B Yagut" panose="00000400000000000000" pitchFamily="2" charset="-78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NIOSH: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National Institute for Occupational Safety and Health</a:t>
            </a:r>
          </a:p>
          <a:p>
            <a:pPr marL="0" indent="0" algn="r" rtl="1"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ar-SA" sz="2400" dirty="0">
                <a:cs typeface="B Yagut" panose="00000400000000000000" pitchFamily="2" charset="-78"/>
              </a:rPr>
              <a:t>مرکز تحقیقاتی در مورد خطرات ناشی از عوامل زیان آور محیط کار </a:t>
            </a:r>
            <a:r>
              <a:rPr lang="fa-IR" sz="2400" dirty="0">
                <a:cs typeface="B Yagut" panose="00000400000000000000" pitchFamily="2" charset="-78"/>
              </a:rPr>
              <a:t>و پیشنهاد  </a:t>
            </a:r>
            <a:r>
              <a:rPr lang="ar-SA" sz="2400" dirty="0">
                <a:cs typeface="B Yagut" panose="00000400000000000000" pitchFamily="2" charset="-78"/>
              </a:rPr>
              <a:t>معیارهای جدید</a:t>
            </a: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anose="00000400000000000000" pitchFamily="2" charset="-78"/>
              </a:rPr>
              <a:t>البته تفاوت این مرکز با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OSHA 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این است که تنها معیارها و طرح های کنترلی را پیشنهاد میکند و قدرت اجرایی ندارد.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3072" y="198653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2" name="مرکز تحقیقات ملی بهداشت">
            <a:hlinkClick r:id="" action="ppaction://media"/>
            <a:extLst>
              <a:ext uri="{FF2B5EF4-FFF2-40B4-BE49-F238E27FC236}">
                <a16:creationId xmlns:a16="http://schemas.microsoft.com/office/drawing/2014/main" xmlns="" id="{5C7D06C5-7E19-4D9A-A83E-2321E9ADE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788" y="51704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0"/>
    </mc:Choice>
    <mc:Fallback xmlns="">
      <p:transition spd="slow" advTm="2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4" y="1117752"/>
            <a:ext cx="11542643" cy="5561344"/>
          </a:xfrm>
        </p:spPr>
        <p:txBody>
          <a:bodyPr>
            <a:noAutofit/>
          </a:bodyPr>
          <a:lstStyle/>
          <a:p>
            <a:pPr algn="r" rtl="1"/>
            <a:r>
              <a:rPr lang="fa-IR" b="1" dirty="0">
                <a:cs typeface="B Yagut" pitchFamily="2" charset="-78"/>
              </a:rPr>
              <a:t>ا</a:t>
            </a:r>
            <a:r>
              <a:rPr lang="ar-SA" sz="3200" b="1" dirty="0">
                <a:cs typeface="B Yagut" pitchFamily="2" charset="-78"/>
              </a:rPr>
              <a:t>نجمن ملی حفاظت در برابر حریق </a:t>
            </a:r>
            <a:r>
              <a:rPr lang="ar-SA" dirty="0">
                <a:cs typeface="B Yagut" pitchFamily="2" charset="-78"/>
              </a:rPr>
              <a:t> </a:t>
            </a:r>
            <a:endParaRPr lang="en-US" dirty="0">
              <a:cs typeface="B Yagut" pitchFamily="2" charset="-78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NFPA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American National  Fire Protection Association</a:t>
            </a:r>
            <a:endParaRPr lang="fa-IR" sz="2200" dirty="0">
              <a:latin typeface="Times New Roman" pitchFamily="18" charset="0"/>
              <a:cs typeface="Times New Roman" pitchFamily="18" charset="0"/>
            </a:endParaRPr>
          </a:p>
          <a:p>
            <a:pPr lvl="1" algn="r" rtl="1">
              <a:buNone/>
            </a:pPr>
            <a:endParaRPr lang="fa-IR" dirty="0">
              <a:cs typeface="B Yagut" pitchFamily="2" charset="-78"/>
            </a:endParaRPr>
          </a:p>
          <a:p>
            <a:pPr lvl="1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سازمانی غیر انتفاعی و سال تاسیس۱۸۹۶ میلادی    </a:t>
            </a:r>
          </a:p>
          <a:p>
            <a:pPr lvl="1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بالا بردن کیفیت زندگی با ارائه راهنماها و استاندارد های ایمنی حریق در سراسر جهان</a:t>
            </a:r>
          </a:p>
          <a:p>
            <a:pPr algn="r" rtl="1"/>
            <a:r>
              <a:rPr lang="ar-SA" dirty="0">
                <a:cs typeface="B Yagut" pitchFamily="2" charset="-78"/>
              </a:rPr>
              <a:t>  </a:t>
            </a:r>
            <a:r>
              <a:rPr lang="ar-SA" sz="3200" b="1" dirty="0">
                <a:cs typeface="B Yagut" pitchFamily="2" charset="-78"/>
              </a:rPr>
              <a:t>انجمن متخصصین بهداشت صنعتی امریکا</a:t>
            </a:r>
            <a:endParaRPr lang="en-US" b="1" dirty="0">
              <a:cs typeface="B Yagut" pitchFamily="2" charset="-78"/>
            </a:endParaRPr>
          </a:p>
          <a:p>
            <a:r>
              <a:rPr lang="ar-SA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ACGIH:American Conference Of Governmental Industrial Hygienists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یک تشکل غیر دولتی در امریکا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سالانه میزان حدود آستانه مجاز طی آزمایشات و تحقیقاتی بررسی و تغییر میدهد</a:t>
            </a:r>
            <a:r>
              <a:rPr lang="fa-IR" dirty="0">
                <a:cs typeface="B Yagut" pitchFamily="2" charset="-78"/>
              </a:rPr>
              <a:t>.</a:t>
            </a: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منبع خوب</a:t>
            </a: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کسب اطلاعات </a:t>
            </a:r>
            <a:r>
              <a:rPr lang="fa-IR" dirty="0">
                <a:cs typeface="B Yagut" pitchFamily="2" charset="-78"/>
              </a:rPr>
              <a:t>در زمینه یاد شده</a:t>
            </a: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برای عضویت در آن </a:t>
            </a:r>
            <a:r>
              <a:rPr lang="fa-IR" dirty="0">
                <a:cs typeface="B Yagut" pitchFamily="2" charset="-78"/>
              </a:rPr>
              <a:t>باید حق عضویت </a:t>
            </a:r>
            <a:r>
              <a:rPr lang="ar-SA" dirty="0">
                <a:cs typeface="B Yagut" pitchFamily="2" charset="-78"/>
              </a:rPr>
              <a:t>پرداخت</a:t>
            </a:r>
            <a:r>
              <a:rPr lang="fa-IR" dirty="0">
                <a:cs typeface="B Yagut" pitchFamily="2" charset="-78"/>
              </a:rPr>
              <a:t>.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55800" y="171377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2" name="انجمن ملی حفاظت">
            <a:hlinkClick r:id="" action="ppaction://media"/>
            <a:extLst>
              <a:ext uri="{FF2B5EF4-FFF2-40B4-BE49-F238E27FC236}">
                <a16:creationId xmlns:a16="http://schemas.microsoft.com/office/drawing/2014/main" xmlns="" id="{C01BAB2D-81F8-448F-AED8-587C0296A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8438" y="5507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0"/>
    </mc:Choice>
    <mc:Fallback xmlns="">
      <p:transition spd="slow" advTm="4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36" y="0"/>
            <a:ext cx="10956235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سازمان های متولي ايمني و بهداشت حرفه ای در كشور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83" y="1219200"/>
            <a:ext cx="11171581" cy="5401056"/>
          </a:xfrm>
        </p:spPr>
        <p:txBody>
          <a:bodyPr>
            <a:normAutofit/>
          </a:bodyPr>
          <a:lstStyle/>
          <a:p>
            <a:pPr algn="r" rtl="1">
              <a:lnSpc>
                <a:spcPts val="2800"/>
              </a:lnSpc>
            </a:pPr>
            <a:r>
              <a:rPr lang="fa-IR" sz="3200" b="1" dirty="0">
                <a:cs typeface="B Yagut" pitchFamily="2" charset="-78"/>
              </a:rPr>
              <a:t>وزارت کار و امور اجتماعی</a:t>
            </a:r>
            <a:r>
              <a:rPr lang="fa-IR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sz="2400" dirty="0">
                <a:cs typeface="B Yagut" pitchFamily="2" charset="-78"/>
              </a:rPr>
              <a:t>براساس مادة 85 قانون کار، وزارت کار مسئول </a:t>
            </a:r>
            <a:r>
              <a:rPr lang="fa-IR" sz="2400" dirty="0">
                <a:solidFill>
                  <a:srgbClr val="FF0000"/>
                </a:solidFill>
                <a:cs typeface="B Yagut" pitchFamily="2" charset="-78"/>
              </a:rPr>
              <a:t>حفاظت وایمنی در محیط کار </a:t>
            </a:r>
            <a:r>
              <a:rPr lang="fa-IR" sz="2400" dirty="0">
                <a:cs typeface="B Yagut" pitchFamily="2" charset="-78"/>
              </a:rPr>
              <a:t>(حفاظت فنی وایمنی، بازرسی کار)</a:t>
            </a:r>
          </a:p>
          <a:p>
            <a:pPr algn="r" rtl="1">
              <a:lnSpc>
                <a:spcPts val="2800"/>
              </a:lnSpc>
            </a:pPr>
            <a:r>
              <a:rPr lang="fa-IR" b="1" dirty="0">
                <a:cs typeface="B Yagut" pitchFamily="2" charset="-78"/>
              </a:rPr>
              <a:t>وزارت بهداشت درمان و آموزش پزشکی</a:t>
            </a:r>
            <a:r>
              <a:rPr lang="fa-IR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sz="2200" dirty="0">
                <a:cs typeface="B Yagut" pitchFamily="2" charset="-78"/>
              </a:rPr>
              <a:t>بند (2) ماده‌ 1 قانون‌ تشكيلات‌ و وظايف‌ وزارت‌ بهداشت‌، درمان و آموزش‌ پزشكي‌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sz="2200" dirty="0">
                <a:cs typeface="B Yagut" pitchFamily="2" charset="-78"/>
              </a:rPr>
              <a:t>براساس مادة 85 قانون کار وزارت بهداشت، درمان و آموزش پزشکی عهده دار </a:t>
            </a:r>
            <a:r>
              <a:rPr lang="fa-IR" sz="2200" dirty="0">
                <a:solidFill>
                  <a:srgbClr val="FF0000"/>
                </a:solidFill>
                <a:cs typeface="B Yagut" pitchFamily="2" charset="-78"/>
              </a:rPr>
              <a:t>بهداشت و درمان کارگران </a:t>
            </a:r>
            <a:r>
              <a:rPr lang="fa-IR" sz="2200" dirty="0">
                <a:cs typeface="B Yagut" pitchFamily="2" charset="-78"/>
              </a:rPr>
              <a:t>گردیده است (پیشگیری از بیماریهای حرفه‌ای وتامین بهداشت کار، محیط کار وکارگر)</a:t>
            </a:r>
          </a:p>
          <a:p>
            <a:pPr algn="r" rtl="1">
              <a:lnSpc>
                <a:spcPts val="2800"/>
              </a:lnSpc>
            </a:pPr>
            <a:r>
              <a:rPr lang="fa-IR" dirty="0">
                <a:cs typeface="B Yagut" pitchFamily="2" charset="-78"/>
              </a:rPr>
              <a:t>سازمان تامین اجتماعی: </a:t>
            </a:r>
          </a:p>
          <a:p>
            <a:pPr algn="r" rtl="1">
              <a:lnSpc>
                <a:spcPts val="2800"/>
              </a:lnSpc>
            </a:pPr>
            <a:r>
              <a:rPr lang="fa-IR" dirty="0">
                <a:cs typeface="B Yagut" pitchFamily="2" charset="-78"/>
              </a:rPr>
              <a:t>با توجه به قانون، تامین اجتماعی عهده دار 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بیمه و تعاون</a:t>
            </a:r>
            <a:r>
              <a:rPr lang="fa-IR" dirty="0">
                <a:cs typeface="B Yagut" pitchFamily="2" charset="-78"/>
              </a:rPr>
              <a:t> کلیه کارگران در موارد زیر است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dirty="0">
                <a:cs typeface="B Yagut" pitchFamily="2" charset="-78"/>
              </a:rPr>
              <a:t>حوادث ناشي از كار و بيماريهاي شغلي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dirty="0">
                <a:cs typeface="B Yagut" pitchFamily="2" charset="-78"/>
              </a:rPr>
              <a:t>حوادث و بيماريهاي غير شغلي، ازدواج، بارداري و زايمان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dirty="0">
                <a:cs typeface="B Yagut" pitchFamily="2" charset="-78"/>
              </a:rPr>
              <a:t>از كارافتادگي، بازنشستگي</a:t>
            </a:r>
          </a:p>
        </p:txBody>
      </p:sp>
      <p:pic>
        <p:nvPicPr>
          <p:cNvPr id="4" name="سازمانهای متولی کشوری">
            <a:hlinkClick r:id="" action="ppaction://media"/>
            <a:extLst>
              <a:ext uri="{FF2B5EF4-FFF2-40B4-BE49-F238E27FC236}">
                <a16:creationId xmlns:a16="http://schemas.microsoft.com/office/drawing/2014/main" xmlns="" id="{67B4C6EC-8D85-4F63-A361-27B71ED85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00" y="545465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90"/>
    </mc:Choice>
    <mc:Fallback xmlns="">
      <p:transition spd="slow" advTm="59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2" y="1429305"/>
            <a:ext cx="11704320" cy="47406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600" dirty="0">
                <a:cs typeface="B Yagut" panose="00000400000000000000" pitchFamily="2" charset="-78"/>
              </a:rPr>
              <a:t>مطالب این فصل نشان می</a:t>
            </a:r>
            <a:r>
              <a:rPr lang="fa-IR" sz="3600" dirty="0">
                <a:cs typeface="B Zar"/>
              </a:rPr>
              <a:t>‌</a:t>
            </a:r>
            <a:r>
              <a:rPr lang="fa-IR" sz="3600" dirty="0">
                <a:cs typeface="B Yagut" panose="00000400000000000000" pitchFamily="2" charset="-78"/>
              </a:rPr>
              <a:t>دهد که یک بهورز بایستی حداقل آشنایی با قوانین مرتبط با سلامت کارگران در سطح کشور و بین</a:t>
            </a:r>
            <a:r>
              <a:rPr lang="fa-IR" sz="3600" dirty="0">
                <a:cs typeface="B Zar"/>
              </a:rPr>
              <a:t>‌</a:t>
            </a:r>
            <a:r>
              <a:rPr lang="fa-IR" sz="3600" dirty="0">
                <a:cs typeface="B Yagut" panose="00000400000000000000" pitchFamily="2" charset="-78"/>
              </a:rPr>
              <a:t>المللی را داشته و بداند سلامت شاغلین دارای چهارچوب قانونی قوی بوده و علاوه بر وزارت بهداشت درمان و آموزش پزشکی، نهادهای دیگری نیز فعالیت دارند.</a:t>
            </a:r>
            <a:endParaRPr lang="en-US" sz="36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3983" y="610270"/>
            <a:ext cx="3785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خلاصه و نتیجه گیری</a:t>
            </a:r>
            <a:endParaRPr lang="en-US" sz="4000" dirty="0"/>
          </a:p>
        </p:txBody>
      </p:sp>
      <p:pic>
        <p:nvPicPr>
          <p:cNvPr id="3" name="خلاصه">
            <a:hlinkClick r:id="" action="ppaction://media"/>
            <a:extLst>
              <a:ext uri="{FF2B5EF4-FFF2-40B4-BE49-F238E27FC236}">
                <a16:creationId xmlns:a16="http://schemas.microsoft.com/office/drawing/2014/main" xmlns="" id="{A9FF92D1-82B2-49AC-8F33-79CB5D5D9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933" y="5449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40"/>
    </mc:Choice>
    <mc:Fallback xmlns="">
      <p:transition spd="slow" advTm="6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51" y="1344298"/>
            <a:ext cx="11397803" cy="5365595"/>
          </a:xfrm>
        </p:spPr>
        <p:txBody>
          <a:bodyPr>
            <a:noAutofit/>
          </a:bodyPr>
          <a:lstStyle/>
          <a:p>
            <a:pPr marL="514350" lvl="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قانون کار جمهوری اسلامی ایران و ویژگیهای کلی آن را توضیح دهید؟ </a:t>
            </a:r>
            <a:endParaRPr lang="en-US" sz="2400" dirty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/>
              <a:t>سازمان های بین المللی مرتبط با بهداشت حرفه ای را نام ببرید؟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/>
              <a:t>ویژگیهای کلی </a:t>
            </a:r>
            <a:r>
              <a:rPr lang="ar-SA" sz="2400" dirty="0">
                <a:cs typeface="B Yagut" pitchFamily="2" charset="-78"/>
              </a:rPr>
              <a:t>سازمان بین المللی</a:t>
            </a:r>
            <a:r>
              <a:rPr lang="fa-IR" sz="2400" dirty="0">
                <a:cs typeface="B Yagut" pitchFamily="2" charset="-78"/>
              </a:rPr>
              <a:t> مرتبط با بهداشت حرفه ای </a:t>
            </a:r>
            <a:r>
              <a:rPr lang="fa-IR" sz="2400" dirty="0"/>
              <a:t>را بیان نمائید؟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سازمان های متولي ايمني و بهداشت حرفه ای در كشور را نام ببرید؟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وزارت کار و امور اجتماعی چه وظیفه ای در زمینه سلامت شاغلین در كشور دارد؟ 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وزارت بهداشت درمان و آموزش پزشکی چه وظیفه ای در زمینه بهداشت حرفه ای در كشور دارد؟ 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سازمان تامین اجتماعی چه وظیفه ای در زمینه سلامت شاغلین در كشور دارد؟ 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endParaRPr lang="fa-IR" sz="2400" dirty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>
              <a:solidFill>
                <a:srgbClr val="FF0000"/>
              </a:solidFill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/>
          </a:p>
          <a:p>
            <a:pPr marL="514350" indent="-514350" algn="r" rtl="1">
              <a:buFont typeface="+mj-lt"/>
              <a:buAutoNum type="arabicPeriod"/>
            </a:pPr>
            <a:endParaRPr lang="fa-IR" sz="2400" dirty="0"/>
          </a:p>
          <a:p>
            <a:pPr marL="514350" indent="-514350" algn="r" rtl="1">
              <a:buFont typeface="+mj-lt"/>
              <a:buAutoNum type="arabicPeriod"/>
            </a:pPr>
            <a:endParaRPr lang="fa-IR" sz="2400" dirty="0"/>
          </a:p>
          <a:p>
            <a:pPr marL="514350" indent="-514350" algn="r" rtl="1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165206" y="170688"/>
            <a:ext cx="3417194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پرسش و تمرین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2" name="پرسش">
            <a:hlinkClick r:id="" action="ppaction://media"/>
            <a:extLst>
              <a:ext uri="{FF2B5EF4-FFF2-40B4-BE49-F238E27FC236}">
                <a16:creationId xmlns:a16="http://schemas.microsoft.com/office/drawing/2014/main" xmlns="" id="{16AC2A56-2361-4705-B772-A83ABCFEE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346" y="560737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0"/>
    </mc:Choice>
    <mc:Fallback xmlns="">
      <p:transition spd="slow" advTm="3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94" y="1656949"/>
            <a:ext cx="11487955" cy="2307463"/>
          </a:xfrm>
        </p:spPr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قانون کار جمهوری اسلامی ایران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چوبینه،ع. امیرزاده،ف. کلیات بهداشت حرفه‌ای، دانشگاه علوم پزشکی شیراز، چاپ هفتم،1390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46976" y="616958"/>
            <a:ext cx="4130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منابع </a:t>
            </a:r>
            <a:endParaRPr lang="en-US" sz="4000" dirty="0"/>
          </a:p>
        </p:txBody>
      </p:sp>
      <p:pic>
        <p:nvPicPr>
          <p:cNvPr id="2" name="خداحافظی">
            <a:hlinkClick r:id="" action="ppaction://media"/>
            <a:extLst>
              <a:ext uri="{FF2B5EF4-FFF2-40B4-BE49-F238E27FC236}">
                <a16:creationId xmlns:a16="http://schemas.microsoft.com/office/drawing/2014/main" xmlns="" id="{DBA9983B-4EFB-4F1B-BA32-1B3EB844F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06" y="455677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0"/>
    </mc:Choice>
    <mc:Fallback xmlns="">
      <p:transition spd="slow" advTm="1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/>
              <a:t>امور بهورزی معاونت بهداشتی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5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8941" y="1082231"/>
            <a:ext cx="3510407" cy="542163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25250" y="3339111"/>
            <a:ext cx="5157787" cy="282616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  <a:p>
            <a:pPr algn="ctr" rtl="1">
              <a:lnSpc>
                <a:spcPct val="150000"/>
              </a:lnSpc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537" y="1353312"/>
            <a:ext cx="5183188" cy="432435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83037" y="2393437"/>
            <a:ext cx="5974545" cy="2901828"/>
          </a:xfrm>
        </p:spPr>
        <p:txBody>
          <a:bodyPr>
            <a:normAutofit fontScale="85000" lnSpcReduction="10000"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lvl="0" algn="r" rtl="1"/>
            <a:r>
              <a:rPr lang="fa-IR" sz="2000" dirty="0"/>
              <a:t>تاریخ آخرین بازنگری: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9</a:t>
            </a:r>
            <a:r>
              <a:rPr lang="fa-IR" sz="2000" dirty="0">
                <a:solidFill>
                  <a:prstClr val="black"/>
                </a:solidFill>
              </a:rPr>
              <a:t>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تیر1399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Yagut" panose="00000400000000000000" pitchFamily="2" charset="-78"/>
              </a:rPr>
              <a:t>نوبت </a:t>
            </a:r>
            <a:r>
              <a:rPr lang="fa-IR" sz="2000" dirty="0">
                <a:cs typeface="B Yagut" panose="00000400000000000000" pitchFamily="2" charset="-78"/>
              </a:rPr>
              <a:t>تهیه: 1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 نام فایل: </a:t>
            </a:r>
            <a:r>
              <a:rPr lang="en-US" sz="2000" dirty="0">
                <a:cs typeface="B Yagut" panose="00000400000000000000" pitchFamily="2" charset="-78"/>
              </a:rPr>
              <a:t>BH-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ghanon kar-ghavanin binalmelali sazemanha-v-organhae eraeh dahandeh khadamat mortabet ba barnameh(vezarat kar-v-omom ejtemaee-vezarat bedasht darman-v-amozesh pezeshki-sandogh tamin ejtemaee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edi2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8060" y="1785748"/>
            <a:ext cx="1352171" cy="1134009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z="2800" smtClean="0"/>
              <a:pPr/>
              <a:t>2</a:t>
            </a:fld>
            <a:endParaRPr lang="en-US" sz="2800"/>
          </a:p>
        </p:txBody>
      </p:sp>
      <p:pic>
        <p:nvPicPr>
          <p:cNvPr id="2" name="معرف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5388" y="6303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8633"/>
            <a:ext cx="11119104" cy="4855591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b="1" dirty="0">
                <a:cs typeface="B Yagut" panose="00000400000000000000" pitchFamily="2" charset="-78"/>
              </a:rPr>
              <a:t>انتظار می‌رود فراگیر پس از مطالعه این درس بتواند</a:t>
            </a:r>
            <a:endParaRPr lang="en-US" b="1" dirty="0"/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قانون کار جمهوری اسلامی ایران و ویژگی‌های کلی آن را توضیح دهد. </a:t>
            </a:r>
            <a:endParaRPr lang="en-US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/>
              <a:t>سازمان های بین المللی مرتبط با بهداشت حرفه</a:t>
            </a:r>
            <a:r>
              <a:rPr lang="fa-IR" dirty="0">
                <a:cs typeface="B Zar"/>
              </a:rPr>
              <a:t>‌</a:t>
            </a:r>
            <a:r>
              <a:rPr lang="fa-IR" dirty="0"/>
              <a:t>ای را نام ببرد.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/>
              <a:t>ویژگی‌های کلی </a:t>
            </a:r>
            <a:r>
              <a:rPr lang="ar-SA" dirty="0">
                <a:cs typeface="B Yagut" pitchFamily="2" charset="-78"/>
              </a:rPr>
              <a:t>سازمان بین المللی</a:t>
            </a:r>
            <a:r>
              <a:rPr lang="fa-IR" dirty="0">
                <a:cs typeface="B Yagut" pitchFamily="2" charset="-78"/>
              </a:rPr>
              <a:t> مرتبط با بهداشت حرفه ای </a:t>
            </a:r>
            <a:r>
              <a:rPr lang="fa-IR" dirty="0"/>
              <a:t>را بیان نماید.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سازمان های متولي ايمني و بهداشت حرفه‌ای در كشور را نام برند.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وظیفه هر کدام از سازمان های متولي ايمني و بهداشت حرفه ای در كشور را بیان نماید. 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8180832" y="560197"/>
            <a:ext cx="3343656" cy="707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اهداف آموزشی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2" name="اهداف">
            <a:hlinkClick r:id="" action="ppaction://media"/>
            <a:extLst>
              <a:ext uri="{FF2B5EF4-FFF2-40B4-BE49-F238E27FC236}">
                <a16:creationId xmlns:a16="http://schemas.microsoft.com/office/drawing/2014/main" xmlns="" id="{6A1CDE57-9A1D-4EBA-BF76-3A08D5C38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918" y="604665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0"/>
    </mc:Choice>
    <mc:Fallback xmlns="">
      <p:transition spd="slow" advTm="3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0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فهرست عناوین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1422" y="1609232"/>
            <a:ext cx="10025044" cy="4223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itchFamily="2" charset="-78"/>
              </a:rPr>
              <a:t> قانون کار </a:t>
            </a:r>
            <a:r>
              <a:rPr lang="fa-IR" sz="2800" dirty="0">
                <a:cs typeface="B Yagut" pitchFamily="2" charset="-78"/>
              </a:rPr>
              <a:t>جمهوری اسلامی ایران و ویژگیهای کلی آن</a:t>
            </a: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فصولی از قانون کار که بیشترین ارتباط با بهداشت شاغلین دارد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سازمان‌های بین المللی  مرتبط با بهداشت حرفه‌ای</a:t>
            </a: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سازمان های متولي ايمني و بهداشت حرفه‌ای در كشور</a:t>
            </a:r>
            <a:endParaRPr lang="en-US" sz="2800" kern="2000" dirty="0">
              <a:cs typeface="B Yagut" pitchFamily="2" charset="-78"/>
            </a:endParaRPr>
          </a:p>
        </p:txBody>
      </p:sp>
      <p:pic>
        <p:nvPicPr>
          <p:cNvPr id="4" name="Recording (3)">
            <a:hlinkClick r:id="" action="ppaction://media"/>
            <a:extLst>
              <a:ext uri="{FF2B5EF4-FFF2-40B4-BE49-F238E27FC236}">
                <a16:creationId xmlns:a16="http://schemas.microsoft.com/office/drawing/2014/main" xmlns="" id="{1ECEC0B0-159E-4EBF-8F63-F67C9AE37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320" y="594776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0"/>
    </mc:Choice>
    <mc:Fallback xmlns="">
      <p:transition spd="slow" advTm="2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056243" y="874643"/>
            <a:ext cx="5062331" cy="559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 1- تعاریف کلی و اصول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فصل2- قرارداد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 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فصل3- شرایط کار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 (زنان،</a:t>
            </a:r>
            <a:r>
              <a:rPr kumimoji="0" lang="fa-IR" sz="2000" b="1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 نوجوانان)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4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- حفاظت فنی وبهداشت 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فصل5- آموزش و اشتغال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 6- تشکلها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ی کارگری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  وکارفرمایی</a:t>
            </a:r>
            <a:endParaRPr kumimoji="0" lang="fa-IR" sz="20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itchFamily="34" charset="0"/>
              <a:ea typeface="Times New Roman" pitchFamily="18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فصل7- مذاکرات وپیمانهای دسته جمعی 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فصل8- خدمات رفاهی کارگران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فصل9- مراجع اختلاف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فصل10- شورایعالی 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فصل11-  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جرایم 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ومجازاتها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فصل12- مقررات متفرقه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B Yagut" pitchFamily="2" charset="-78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1452" y="0"/>
            <a:ext cx="10515600" cy="8878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قانون کار جمهوری اسلامی ایران و ویژگیهای</a:t>
            </a:r>
            <a:r>
              <a:rPr kumimoji="0" lang="fa-IR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کلی آن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71937" y="1758748"/>
            <a:ext cx="461689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مشتمل بر</a:t>
            </a:r>
            <a:r>
              <a:rPr kumimoji="0" lang="fa-IR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: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fa-IR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دوازده فصل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ar-SA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 دویست و سه ماده </a:t>
            </a:r>
            <a:endParaRPr kumimoji="0" lang="fa-IR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ar-SA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یکصد و بیست و یک تبصره</a:t>
            </a:r>
            <a:endParaRPr kumimoji="0" lang="fa-IR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ar-SA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تاریخ</a:t>
            </a:r>
            <a:r>
              <a:rPr kumimoji="0" lang="fa-IR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 تصویب:</a:t>
            </a:r>
            <a:r>
              <a:rPr kumimoji="0" lang="ar-SA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 </a:t>
            </a:r>
            <a:endParaRPr kumimoji="0" lang="fa-IR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lvl="1" algn="r" rtl="1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بیست و نهم آبان ماه یک هزار و سیصد و شصت و نه</a:t>
            </a:r>
            <a:endParaRPr kumimoji="0" lang="en-US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 </a:t>
            </a:r>
            <a:endParaRPr kumimoji="0" 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</p:txBody>
      </p:sp>
      <p:pic>
        <p:nvPicPr>
          <p:cNvPr id="2" name="قانون کار">
            <a:hlinkClick r:id="" action="ppaction://media"/>
            <a:extLst>
              <a:ext uri="{FF2B5EF4-FFF2-40B4-BE49-F238E27FC236}">
                <a16:creationId xmlns:a16="http://schemas.microsoft.com/office/drawing/2014/main" xmlns="" id="{864B4938-18C3-44A7-ADB6-C6BD53E85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758" y="6224801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60"/>
    </mc:Choice>
    <mc:Fallback xmlns="">
      <p:transition spd="slow" advTm="65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1630" y="1415803"/>
            <a:ext cx="4708340" cy="4617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فصل</a:t>
            </a:r>
            <a:r>
              <a:rPr lang="fa-IR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4</a:t>
            </a: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- حفاظت فنی وبهداشت کار</a:t>
            </a:r>
            <a:endParaRPr lang="fa-IR" sz="3200" dirty="0">
              <a:latin typeface="Calibri" pitchFamily="34" charset="0"/>
              <a:ea typeface="Times New Roman" pitchFamily="18" charset="0"/>
              <a:cs typeface="B Yagut" pitchFamily="2" charset="-78"/>
            </a:endParaRPr>
          </a:p>
          <a:p>
            <a:pPr lvl="3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dirty="0">
                <a:latin typeface="Arial" pitchFamily="34" charset="0"/>
                <a:cs typeface="B Yagut" pitchFamily="2" charset="-78"/>
              </a:rPr>
              <a:t>مبحث اول: کلیات: </a:t>
            </a:r>
          </a:p>
          <a:p>
            <a:pPr lvl="3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dirty="0">
                <a:latin typeface="Arial" pitchFamily="34" charset="0"/>
                <a:cs typeface="B Yagut" pitchFamily="2" charset="-78"/>
              </a:rPr>
              <a:t>مبحث دوم:بازرسی کار </a:t>
            </a: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فصل8- خدمات رفاهی کارگران</a:t>
            </a:r>
            <a:endParaRPr lang="fa-IR" sz="3200" dirty="0">
              <a:latin typeface="Calibri" pitchFamily="34" charset="0"/>
              <a:ea typeface="Times New Roman" pitchFamily="18" charset="0"/>
              <a:cs typeface="B Yagut" pitchFamily="2" charset="-78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فصل11-  </a:t>
            </a:r>
            <a:r>
              <a:rPr lang="fa-IR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جرایم </a:t>
            </a: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ومجازاتها</a:t>
            </a:r>
            <a:endParaRPr lang="en-US" sz="3200" dirty="0">
              <a:latin typeface="Arial" pitchFamily="34" charset="0"/>
              <a:ea typeface="Times New Roman" pitchFamily="18" charset="0"/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883" y="259337"/>
            <a:ext cx="110511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0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فصولی از قانون کار که بیشترین ارتباط با بهداشت شاغلین دارد</a:t>
            </a:r>
          </a:p>
        </p:txBody>
      </p:sp>
      <p:pic>
        <p:nvPicPr>
          <p:cNvPr id="2" name="فصول بیشترین ارتباط">
            <a:hlinkClick r:id="" action="ppaction://media"/>
            <a:extLst>
              <a:ext uri="{FF2B5EF4-FFF2-40B4-BE49-F238E27FC236}">
                <a16:creationId xmlns:a16="http://schemas.microsoft.com/office/drawing/2014/main" xmlns="" id="{779C3EE0-E666-4AE4-A2C1-45B045689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82" y="603354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50"/>
    </mc:Choice>
    <mc:Fallback xmlns="">
      <p:transition spd="slow" advTm="14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166190"/>
            <a:ext cx="11167872" cy="5490642"/>
          </a:xfrm>
        </p:spPr>
        <p:txBody>
          <a:bodyPr>
            <a:normAutofit/>
          </a:bodyPr>
          <a:lstStyle/>
          <a:p>
            <a:pPr lvl="1" algn="r" rtl="1"/>
            <a:r>
              <a:rPr lang="fa-IR" sz="2800" b="1" dirty="0">
                <a:cs typeface="B Yagut" pitchFamily="2" charset="-78"/>
              </a:rPr>
              <a:t>سازمان جهانی بهداشت</a:t>
            </a:r>
            <a:r>
              <a:rPr lang="fa-IR" sz="2000" b="1" dirty="0">
                <a:cs typeface="B Yagut" pitchFamily="2" charset="-78"/>
              </a:rPr>
              <a:t>:</a:t>
            </a:r>
            <a:endParaRPr lang="en-US" sz="2000" b="1" dirty="0">
              <a:cs typeface="B Yagut" pitchFamily="2" charset="-78"/>
            </a:endParaRPr>
          </a:p>
          <a:p>
            <a:pPr algn="l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WHO:World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Health Organization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از زیرمجموعه‌های تخصصی سازمان ملل متحد 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توجه به وضعیت سلامت عمومی در سطح جهان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تأسیس: ۶ آوریل سال ۱۹۴۸ در ژنو سوئیس 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نخستین کمیته مشترک سازمان جهانی بهداشت و سازمان بین المللی کار که در سال ۱۹۵۰ تشکیل شد.</a:t>
            </a:r>
          </a:p>
          <a:p>
            <a:pPr lvl="1" algn="r" rtl="1">
              <a:buNone/>
            </a:pPr>
            <a:endParaRPr lang="fa-IR" b="1" dirty="0">
              <a:cs typeface="B Yagut" pitchFamily="2" charset="-78"/>
            </a:endParaRPr>
          </a:p>
          <a:p>
            <a:pPr lvl="1" algn="r" rtl="1">
              <a:buNone/>
            </a:pPr>
            <a:r>
              <a:rPr lang="fa-IR" b="1" dirty="0">
                <a:cs typeface="B Yagut" pitchFamily="2" charset="-78"/>
              </a:rPr>
              <a:t>تعریف مهندسی بهداشت حرفه‌ای از نظر این سازمان</a:t>
            </a:r>
            <a:r>
              <a:rPr lang="fa-IR" dirty="0">
                <a:cs typeface="B Yagut" pitchFamily="2" charset="-78"/>
              </a:rPr>
              <a:t>: </a:t>
            </a:r>
          </a:p>
          <a:p>
            <a:pPr lvl="1" algn="r" rtl="1">
              <a:buNone/>
            </a:pPr>
            <a:r>
              <a:rPr lang="fa-IR" dirty="0">
                <a:cs typeface="B Yagut" pitchFamily="2" charset="-78"/>
              </a:rPr>
              <a:t>تامین و ارتقاء عالی‌ترین سطح سلامت جسمی، روانی واجتماعی برای کارگران همه مشاغل .....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32451" y="66260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5" name="سازمان جهانی بهداشت">
            <a:hlinkClick r:id="" action="ppaction://media"/>
            <a:extLst>
              <a:ext uri="{FF2B5EF4-FFF2-40B4-BE49-F238E27FC236}">
                <a16:creationId xmlns:a16="http://schemas.microsoft.com/office/drawing/2014/main" xmlns="" id="{4F5CAA60-B227-4637-91FF-60C750CC0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488" y="5932823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00"/>
    </mc:Choice>
    <mc:Fallback xmlns="">
      <p:transition spd="slow" advTm="7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7" y="1042962"/>
            <a:ext cx="11327295" cy="5650446"/>
          </a:xfrm>
        </p:spPr>
        <p:txBody>
          <a:bodyPr>
            <a:noAutofit/>
          </a:bodyPr>
          <a:lstStyle/>
          <a:p>
            <a:pPr algn="r" rtl="1"/>
            <a:r>
              <a:rPr lang="ar-SA" sz="3200" b="1" dirty="0">
                <a:cs typeface="B Yagut" pitchFamily="2" charset="-78"/>
              </a:rPr>
              <a:t>سازمان بین المللی کار</a:t>
            </a:r>
            <a:r>
              <a:rPr lang="fa-IR" sz="3200" b="1" dirty="0">
                <a:cs typeface="B Yagut" pitchFamily="2" charset="-78"/>
              </a:rPr>
              <a:t> </a:t>
            </a:r>
            <a:r>
              <a:rPr lang="fa-IR" sz="3200" dirty="0">
                <a:cs typeface="B Yagut" pitchFamily="2" charset="-78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ILO: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International of labor office</a:t>
            </a:r>
            <a:endParaRPr lang="fa-IR" sz="2200" dirty="0">
              <a:latin typeface="Times New Roman" pitchFamily="18" charset="0"/>
              <a:cs typeface="Times New Roman" pitchFamily="18" charset="0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  </a:t>
            </a:r>
            <a:r>
              <a:rPr lang="ar-SA" dirty="0">
                <a:cs typeface="B Yagut" pitchFamily="2" charset="-78"/>
              </a:rPr>
              <a:t>اشتغال برای تمام افراد و ا</a:t>
            </a:r>
            <a:r>
              <a:rPr lang="fa-IR" dirty="0">
                <a:cs typeface="B Yagut" pitchFamily="2" charset="-78"/>
              </a:rPr>
              <a:t>رتقاء</a:t>
            </a:r>
            <a:r>
              <a:rPr lang="ar-SA" dirty="0">
                <a:cs typeface="B Yagut" pitchFamily="2" charset="-78"/>
              </a:rPr>
              <a:t> سطح زندگی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به کار گماردن کارگران در مشاغلی که با قابلیتهای آنها متناسب باشد .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امکانات و تسهیلات لازم برای آموزش کارگران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امکانات پیشرفت و ترقی برای عموم مردم بطور عادلانه از نظر دستمزد، سختی کار و شرایط کار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همکاری مطلوب بین کارگر و کارفرمایان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حمایت از سلامت کارگران در کلیه مشاغل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فراهم نمودن تسهیلات رفاهی کودکان و مادران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توسعه بیمه اجتماعی برای عموم کارگران و تامین درمان پزشکی کامل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فراهم نمودن غذا و مسکن مناسب و تسهیلات فرهنگی و تفریحات سالم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امکانات </a:t>
            </a:r>
            <a:r>
              <a:rPr lang="ar-SA" sz="1600" dirty="0">
                <a:cs typeface="B Yagut" pitchFamily="2" charset="-78"/>
              </a:rPr>
              <a:t>یکسان برای آموزش کارگران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0903" y="172277"/>
            <a:ext cx="10136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>
                <a:cs typeface="B Yagut" panose="00000400000000000000" pitchFamily="2" charset="-78"/>
              </a:rPr>
              <a:t> سازمانهای بین المللی  مرتبط با بهداشت حرفه ای</a:t>
            </a:r>
            <a:endParaRPr lang="en-US" sz="4400" dirty="0"/>
          </a:p>
        </p:txBody>
      </p:sp>
      <p:pic>
        <p:nvPicPr>
          <p:cNvPr id="2" name="سازمان بین کار">
            <a:hlinkClick r:id="" action="ppaction://media"/>
            <a:extLst>
              <a:ext uri="{FF2B5EF4-FFF2-40B4-BE49-F238E27FC236}">
                <a16:creationId xmlns:a16="http://schemas.microsoft.com/office/drawing/2014/main" xmlns="" id="{F54466EA-109B-448C-8E88-F94FF24EE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222" y="620604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20"/>
    </mc:Choice>
    <mc:Fallback xmlns="">
      <p:transition spd="slow" advTm="8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70" y="1294754"/>
            <a:ext cx="11436626" cy="5304829"/>
          </a:xfrm>
        </p:spPr>
        <p:txBody>
          <a:bodyPr>
            <a:noAutofit/>
          </a:bodyPr>
          <a:lstStyle/>
          <a:p>
            <a:pPr lvl="1" algn="r" rtl="1"/>
            <a:r>
              <a:rPr lang="ar-SA" sz="2800" b="1" dirty="0">
                <a:cs typeface="B Yagut" pitchFamily="2" charset="-78"/>
              </a:rPr>
              <a:t>سازمان بهداشت و ایمنی شغلی </a:t>
            </a:r>
            <a:r>
              <a:rPr lang="fa-IR" dirty="0">
                <a:cs typeface="B Yagut" pitchFamily="2" charset="-78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OSHA: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Occupational Safety and Health Administration</a:t>
            </a: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سال</a:t>
            </a:r>
            <a:r>
              <a:rPr lang="fa-IR" dirty="0">
                <a:cs typeface="B Yagut" pitchFamily="2" charset="-78"/>
              </a:rPr>
              <a:t> تاسیس:</a:t>
            </a:r>
            <a:r>
              <a:rPr lang="ar-SA" dirty="0">
                <a:cs typeface="B Yagut" pitchFamily="2" charset="-78"/>
              </a:rPr>
              <a:t> 1970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دلیل و ماهیت تاسیس:</a:t>
            </a:r>
            <a:r>
              <a:rPr lang="ar-SA" dirty="0">
                <a:cs typeface="B Yagut" pitchFamily="2" charset="-78"/>
              </a:rPr>
              <a:t> تاکید زیاد بر روی معیارهای بهداشتی و ایمنی در محیط کار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دارای بیمارستانهای دولتی و خصوصی زیاد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ارائه </a:t>
            </a:r>
            <a:r>
              <a:rPr lang="ar-SA" dirty="0">
                <a:cs typeface="B Yagut" pitchFamily="2" charset="-78"/>
              </a:rPr>
              <a:t>معیارهایی در مورد عوامل خطرناک مانند سر و صدا ، جیوه ، آزبست و اکسید اتیلن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در مورد بازرسی محیط کار جد</a:t>
            </a:r>
            <a:r>
              <a:rPr lang="fa-IR" dirty="0">
                <a:cs typeface="B Yagut" pitchFamily="2" charset="-78"/>
              </a:rPr>
              <a:t>ا</a:t>
            </a:r>
            <a:r>
              <a:rPr lang="ar-SA" dirty="0">
                <a:cs typeface="B Yagut" pitchFamily="2" charset="-78"/>
              </a:rPr>
              <a:t>ولی تهیه نموده </a:t>
            </a:r>
            <a:r>
              <a:rPr lang="fa-IR" dirty="0">
                <a:cs typeface="B Yagut" pitchFamily="2" charset="-78"/>
              </a:rPr>
              <a:t>و </a:t>
            </a:r>
            <a:r>
              <a:rPr lang="ar-SA" dirty="0">
                <a:cs typeface="B Yagut" pitchFamily="2" charset="-78"/>
              </a:rPr>
              <a:t>میتوان </a:t>
            </a:r>
            <a:r>
              <a:rPr lang="fa-IR" dirty="0">
                <a:cs typeface="B Yagut" pitchFamily="2" charset="-78"/>
              </a:rPr>
              <a:t>با کمک آنها </a:t>
            </a:r>
            <a:r>
              <a:rPr lang="ar-SA" dirty="0">
                <a:cs typeface="B Yagut" pitchFamily="2" charset="-78"/>
              </a:rPr>
              <a:t>روزانه محیط کار را بازرسی</a:t>
            </a:r>
            <a:r>
              <a:rPr lang="fa-IR" dirty="0">
                <a:cs typeface="B Yagut" pitchFamily="2" charset="-78"/>
              </a:rPr>
              <a:t> هدفمندی انجام داد.</a:t>
            </a:r>
            <a:r>
              <a:rPr lang="ar-SA" dirty="0">
                <a:cs typeface="B Yagut" pitchFamily="2" charset="-78"/>
              </a:rPr>
              <a:t>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مراکز مشاوره ای است که به تمام صنایع در سطح آمریکا و برخی کشورها خدماتی را ارایه میکند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7599" y="349186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2" name="بهداشت و ایمنی شغلی">
            <a:hlinkClick r:id="" action="ppaction://media"/>
            <a:extLst>
              <a:ext uri="{FF2B5EF4-FFF2-40B4-BE49-F238E27FC236}">
                <a16:creationId xmlns:a16="http://schemas.microsoft.com/office/drawing/2014/main" xmlns="" id="{19FDABB9-C2DE-4321-B1C5-A05D7BE30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70" y="611222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0"/>
    </mc:Choice>
    <mc:Fallback xmlns="">
      <p:transition spd="slow" advTm="5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5NN7CDR5NKU2-831-770</_dlc_DocId>
    <_dlc_DocIdUrl xmlns="1047730d-92e1-4018-9084-d932fd3a7f58">
      <Url>http://www.health.gov.ir/hnd/_layouts/DocIdRedir.aspx?ID=5NN7CDR5NKU2-831-770</Url>
      <Description>5NN7CDR5NKU2-831-770</Description>
    </_dlc_DocIdUrl>
  </documentManagement>
</p:properties>
</file>

<file path=customXml/itemProps1.xml><?xml version="1.0" encoding="utf-8"?>
<ds:datastoreItem xmlns:ds="http://schemas.openxmlformats.org/officeDocument/2006/customXml" ds:itemID="{E033B94C-E8C1-4CA8-892B-37B88EE46E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40A377-3B2F-4264-9EC5-94E4928E1D6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CACBC4-71CA-42B9-823B-44A84655CA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BF777DA-B645-4094-A948-E8A8C6393836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1047730d-92e1-4018-9084-d932fd3a7f58"/>
    <ds:schemaRef ds:uri="http://schemas.microsoft.com/office/2006/metadata/properties"/>
    <ds:schemaRef ds:uri="12fdc5dc-769e-4543-b10d-fbea3dac4417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8052663</TotalTime>
  <Words>959</Words>
  <Application>Microsoft Office PowerPoint</Application>
  <PresentationFormat>Widescreen</PresentationFormat>
  <Paragraphs>158</Paragraphs>
  <Slides>16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 Yagut</vt:lpstr>
      <vt:lpstr>B Zar</vt:lpstr>
      <vt:lpstr>Calibri</vt:lpstr>
      <vt:lpstr>Calibri Light</vt:lpstr>
      <vt:lpstr>SDF</vt:lpstr>
      <vt:lpstr>Times New Roman</vt:lpstr>
      <vt:lpstr>Wingdings</vt:lpstr>
      <vt:lpstr>Office Theme</vt:lpstr>
      <vt:lpstr>قانون کار، قوانین بین المللی سازمانها و ارگانهای ارائه دهنده خدمات مرتبط با برنامه</vt:lpstr>
      <vt:lpstr> مشخصات سند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سازمان های متولي ايمني و بهداشت حرفه ای در كشور</vt:lpstr>
      <vt:lpstr>مطالب این فصل نشان می‌دهد که یک بهورز بایستی حداقل آشنایی با قوانین مرتبط با سلامت کارگران در سطح کشور و بین‌المللی را داشته و بداند سلامت شاغلین دارای چهارچوب قانونی قوی بوده و علاوه بر وزارت بهداشت درمان و آموزش پزشکی، نهادهای دیگری نیز فعالیت دارند.</vt:lpstr>
      <vt:lpstr>PowerPoint Presentation</vt:lpstr>
      <vt:lpstr>PowerPoint Presentation</vt:lpstr>
      <vt:lpstr> لطفاً نظرات و پیشنهادات خود پیرامون این بسته آموزشی را به آدرس زیر ارسال کنید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قانون کار، قوانین بین المللی سازمانها و ارگانهای ارائه دهنده ی خدمات مرتبط با برنامه</dc:title>
  <dc:creator>MRT</dc:creator>
  <cp:lastModifiedBy>Sima Jalali</cp:lastModifiedBy>
  <cp:revision>220</cp:revision>
  <dcterms:created xsi:type="dcterms:W3CDTF">2020-04-19T06:09:18Z</dcterms:created>
  <dcterms:modified xsi:type="dcterms:W3CDTF">2020-12-07T06:11:01Z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51655a41-d01e-4b49-a1c3-ed7f1f8806f2</vt:lpwstr>
  </property>
</Properties>
</file>